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swald Bold" charset="1" panose="00000800000000000000"/>
      <p:regular r:id="rId16"/>
    </p:embeddedFont>
    <p:embeddedFont>
      <p:font typeface="Cardo Bold" charset="1" panose="02020804080000020003"/>
      <p:regular r:id="rId17"/>
    </p:embeddedFont>
    <p:embeddedFont>
      <p:font typeface="Open Sauce Medium" charset="1" panose="00000600000000000000"/>
      <p:regular r:id="rId18"/>
    </p:embeddedFont>
    <p:embeddedFont>
      <p:font typeface="Canva Sans Bold" charset="1" panose="020B0803030501040103"/>
      <p:regular r:id="rId19"/>
    </p:embeddedFont>
    <p:embeddedFont>
      <p:font typeface="DM Sans Bold" charset="1" panose="00000000000000000000"/>
      <p:regular r:id="rId20"/>
    </p:embeddedFont>
    <p:embeddedFont>
      <p:font typeface="DM Sans" charset="1" panose="00000000000000000000"/>
      <p:regular r:id="rId21"/>
    </p:embeddedFont>
    <p:embeddedFont>
      <p:font typeface="Canva Sans" charset="1" panose="020B0503030501040103"/>
      <p:regular r:id="rId22"/>
    </p:embeddedFont>
    <p:embeddedFont>
      <p:font typeface="DM Sans Italics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3.sv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https://bdmcapstonefrontend.firebaseapp.com/project?stage=final_submission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7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373219" y="5790941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19833" y="-516959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632088" y="487588"/>
            <a:ext cx="4655912" cy="4655912"/>
          </a:xfrm>
          <a:custGeom>
            <a:avLst/>
            <a:gdLst/>
            <a:ahLst/>
            <a:cxnLst/>
            <a:rect r="r" b="b" t="t" l="l"/>
            <a:pathLst>
              <a:path h="4655912" w="4655912">
                <a:moveTo>
                  <a:pt x="0" y="0"/>
                </a:moveTo>
                <a:lnTo>
                  <a:pt x="4655912" y="0"/>
                </a:lnTo>
                <a:lnTo>
                  <a:pt x="4655912" y="4655912"/>
                </a:lnTo>
                <a:lnTo>
                  <a:pt x="0" y="46559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32766" y="2433440"/>
            <a:ext cx="11499321" cy="8290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76"/>
              </a:lnSpc>
            </a:pPr>
            <a:r>
              <a:rPr lang="en-US" sz="4403" spc="431">
                <a:solidFill>
                  <a:srgbClr val="231F20"/>
                </a:solidFill>
                <a:latin typeface="Oswald Bold"/>
              </a:rPr>
              <a:t>BUSINESS DATA MANAGEMENT</a:t>
            </a:r>
          </a:p>
          <a:p>
            <a:pPr algn="ctr">
              <a:lnSpc>
                <a:spcPts val="6076"/>
              </a:lnSpc>
            </a:pPr>
            <a:r>
              <a:rPr lang="en-US" sz="4403" spc="431">
                <a:solidFill>
                  <a:srgbClr val="231F20"/>
                </a:solidFill>
                <a:latin typeface="Oswald Bold"/>
              </a:rPr>
              <a:t>CAPSTONE PROJECT(MAY 2024)</a:t>
            </a:r>
          </a:p>
          <a:p>
            <a:pPr algn="ctr">
              <a:lnSpc>
                <a:spcPts val="6076"/>
              </a:lnSpc>
            </a:pPr>
          </a:p>
          <a:p>
            <a:pPr algn="ctr">
              <a:lnSpc>
                <a:spcPts val="6076"/>
              </a:lnSpc>
            </a:pPr>
          </a:p>
          <a:p>
            <a:pPr algn="ctr">
              <a:lnSpc>
                <a:spcPts val="6076"/>
              </a:lnSpc>
            </a:pPr>
          </a:p>
          <a:p>
            <a:pPr algn="ctr">
              <a:lnSpc>
                <a:spcPts val="6076"/>
              </a:lnSpc>
            </a:pPr>
          </a:p>
          <a:p>
            <a:pPr algn="ctr">
              <a:lnSpc>
                <a:spcPts val="5662"/>
              </a:lnSpc>
            </a:pPr>
            <a:r>
              <a:rPr lang="en-US" sz="4103" spc="402">
                <a:solidFill>
                  <a:srgbClr val="231F20"/>
                </a:solidFill>
                <a:latin typeface="Cardo Bold"/>
              </a:rPr>
              <a:t>BY SHAKTI SONI(22F1001845)</a:t>
            </a:r>
          </a:p>
          <a:p>
            <a:pPr algn="ctr">
              <a:lnSpc>
                <a:spcPts val="5662"/>
              </a:lnSpc>
            </a:pPr>
            <a:r>
              <a:rPr lang="en-US" sz="4103" spc="402">
                <a:solidFill>
                  <a:srgbClr val="231F20"/>
                </a:solidFill>
                <a:latin typeface="Cardo Bold"/>
              </a:rPr>
              <a:t>22f1001845@ds.study.iitm.ac.in</a:t>
            </a:r>
          </a:p>
          <a:p>
            <a:pPr algn="ctr">
              <a:lnSpc>
                <a:spcPts val="5662"/>
              </a:lnSpc>
            </a:pPr>
          </a:p>
          <a:p>
            <a:pPr algn="ctr">
              <a:lnSpc>
                <a:spcPts val="6076"/>
              </a:lnSpc>
            </a:pPr>
          </a:p>
          <a:p>
            <a:pPr algn="ctr">
              <a:lnSpc>
                <a:spcPts val="6076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263696" y="4526606"/>
            <a:ext cx="12839572" cy="2090368"/>
            <a:chOff x="0" y="0"/>
            <a:chExt cx="2479530" cy="4036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79530" cy="403684"/>
            </a:xfrm>
            <a:custGeom>
              <a:avLst/>
              <a:gdLst/>
              <a:ahLst/>
              <a:cxnLst/>
              <a:rect r="r" b="b" t="t" l="l"/>
              <a:pathLst>
                <a:path h="403684" w="2479530">
                  <a:moveTo>
                    <a:pt x="0" y="0"/>
                  </a:moveTo>
                  <a:lnTo>
                    <a:pt x="2479530" y="0"/>
                  </a:lnTo>
                  <a:lnTo>
                    <a:pt x="2479530" y="403684"/>
                  </a:lnTo>
                  <a:lnTo>
                    <a:pt x="0" y="4036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79530" cy="441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79"/>
                </a:lnSpc>
              </a:pPr>
              <a:r>
                <a:rPr lang="en-US" sz="3599" u="sng">
                  <a:solidFill>
                    <a:srgbClr val="000000"/>
                  </a:solidFill>
                  <a:latin typeface="Open Sauce Medium"/>
                  <a:hlinkClick r:id="rId6" tooltip="https://bdmcapstonefrontend.firebaseapp.com/project?stage=final_submission"/>
                </a:rPr>
                <a:t>Storesafe: Grocery Risk Assessment</a:t>
              </a:r>
            </a:p>
            <a:p>
              <a:pPr algn="ctr">
                <a:lnSpc>
                  <a:spcPts val="4679"/>
                </a:lnSpc>
              </a:pPr>
            </a:p>
            <a:p>
              <a:pPr algn="ctr">
                <a:lnSpc>
                  <a:spcPts val="4679"/>
                </a:lnSpc>
              </a:pPr>
              <a:r>
                <a:rPr lang="en-US" sz="3599" u="sng">
                  <a:solidFill>
                    <a:srgbClr val="000000"/>
                  </a:solidFill>
                  <a:latin typeface="Open Sauce Medium"/>
                </a:rPr>
                <a:t>CASE STUDY OF :- Agrawal Soap Works &amp; Kirana Store 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41413" y="9601186"/>
            <a:ext cx="1022284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84954" y="2008040"/>
            <a:ext cx="10003046" cy="7502284"/>
          </a:xfrm>
          <a:custGeom>
            <a:avLst/>
            <a:gdLst/>
            <a:ahLst/>
            <a:cxnLst/>
            <a:rect r="r" b="b" t="t" l="l"/>
            <a:pathLst>
              <a:path h="7502284" w="10003046">
                <a:moveTo>
                  <a:pt x="0" y="0"/>
                </a:moveTo>
                <a:lnTo>
                  <a:pt x="10003046" y="0"/>
                </a:lnTo>
                <a:lnTo>
                  <a:pt x="10003046" y="7502284"/>
                </a:lnTo>
                <a:lnTo>
                  <a:pt x="0" y="750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52021" y="464828"/>
            <a:ext cx="12183958" cy="1022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17"/>
              </a:lnSpc>
              <a:spcBef>
                <a:spcPct val="0"/>
              </a:spcBef>
            </a:pPr>
            <a:r>
              <a:rPr lang="en-US" sz="6026" spc="590">
                <a:solidFill>
                  <a:srgbClr val="231F20"/>
                </a:solidFill>
                <a:latin typeface="Oswald Bold"/>
              </a:rPr>
              <a:t>SOLUTIONS/RECOMANDATION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2555" y="3276369"/>
            <a:ext cx="6684304" cy="45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Target Potential Customers</a:t>
            </a:r>
          </a:p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Retain At-Risk Customers</a:t>
            </a:r>
          </a:p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Understand Customer Preferences</a:t>
            </a:r>
          </a:p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Improve Customer Service</a:t>
            </a:r>
          </a:p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Capitalize on Best Selling Categories</a:t>
            </a:r>
          </a:p>
          <a:p>
            <a:pPr algn="l" marL="750267" indent="-375134" lvl="1">
              <a:lnSpc>
                <a:spcPts val="4517"/>
              </a:lnSpc>
              <a:spcBef>
                <a:spcPct val="0"/>
              </a:spcBef>
              <a:buFont typeface="Arial"/>
              <a:buChar char="•"/>
            </a:pPr>
            <a:r>
              <a:rPr lang="en-US" sz="3475">
                <a:solidFill>
                  <a:srgbClr val="231F20"/>
                </a:solidFill>
                <a:latin typeface="Canva Sans"/>
              </a:rPr>
              <a:t>Diversify Product Range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417" y="9601186"/>
            <a:ext cx="1250276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10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19320" y="3199140"/>
            <a:ext cx="1400485" cy="4723093"/>
            <a:chOff x="0" y="0"/>
            <a:chExt cx="368852" cy="12439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243942"/>
            </a:xfrm>
            <a:custGeom>
              <a:avLst/>
              <a:gdLst/>
              <a:ahLst/>
              <a:cxnLst/>
              <a:rect r="r" b="b" t="t" l="l"/>
              <a:pathLst>
                <a:path h="1243942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243942"/>
                  </a:lnTo>
                  <a:lnTo>
                    <a:pt x="0" y="1243942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2629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80992" y="1036994"/>
            <a:ext cx="7416941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231353" y="3225185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31353" y="4042128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31353" y="485907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31353" y="567601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50954" y="6492957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07430" y="3333137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 Bold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07430" y="416543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 Bold"/>
              </a:rPr>
              <a:t>DATA COLLECTION &amp; CLEANING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97905" y="4997733"/>
            <a:ext cx="7969641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 Bold"/>
              </a:rPr>
              <a:t>ANALYSIS WITH RESPECT TO PROBLEM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07430" y="5830031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 Bold"/>
              </a:rPr>
              <a:t>IMPORTANT INSIGHTS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07430" y="6662330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 Bold"/>
              </a:rPr>
              <a:t>SOLUTIONS/RECOMANDATION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6479" y="9601186"/>
            <a:ext cx="1032151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1711" y="3854381"/>
            <a:ext cx="6418021" cy="1032847"/>
          </a:xfrm>
          <a:custGeom>
            <a:avLst/>
            <a:gdLst/>
            <a:ahLst/>
            <a:cxnLst/>
            <a:rect r="r" b="b" t="t" l="l"/>
            <a:pathLst>
              <a:path h="1032847" w="6418021">
                <a:moveTo>
                  <a:pt x="0" y="0"/>
                </a:moveTo>
                <a:lnTo>
                  <a:pt x="6418021" y="0"/>
                </a:lnTo>
                <a:lnTo>
                  <a:pt x="6418021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-5196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61711" y="2344515"/>
            <a:ext cx="7657446" cy="3154709"/>
            <a:chOff x="0" y="0"/>
            <a:chExt cx="2933899" cy="120870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33899" cy="1208705"/>
            </a:xfrm>
            <a:custGeom>
              <a:avLst/>
              <a:gdLst/>
              <a:ahLst/>
              <a:cxnLst/>
              <a:rect r="r" b="b" t="t" l="l"/>
              <a:pathLst>
                <a:path h="1208705" w="2933899">
                  <a:moveTo>
                    <a:pt x="0" y="0"/>
                  </a:moveTo>
                  <a:lnTo>
                    <a:pt x="2933899" y="0"/>
                  </a:lnTo>
                  <a:lnTo>
                    <a:pt x="2933899" y="1208705"/>
                  </a:lnTo>
                  <a:lnTo>
                    <a:pt x="0" y="120870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2933899" cy="122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98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142191" y="7210022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33867" y="5777447"/>
            <a:ext cx="6956975" cy="3385590"/>
            <a:chOff x="0" y="0"/>
            <a:chExt cx="2665518" cy="129716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665518" cy="1297166"/>
            </a:xfrm>
            <a:custGeom>
              <a:avLst/>
              <a:gdLst/>
              <a:ahLst/>
              <a:cxnLst/>
              <a:rect r="r" b="b" t="t" l="l"/>
              <a:pathLst>
                <a:path h="1297166" w="2665518">
                  <a:moveTo>
                    <a:pt x="0" y="0"/>
                  </a:moveTo>
                  <a:lnTo>
                    <a:pt x="2665518" y="0"/>
                  </a:lnTo>
                  <a:lnTo>
                    <a:pt x="2665518" y="1297166"/>
                  </a:lnTo>
                  <a:lnTo>
                    <a:pt x="0" y="129716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665518" cy="13162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6053863"/>
            <a:ext cx="6286156" cy="2390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841"/>
              </a:lnSpc>
              <a:spcBef>
                <a:spcPct val="0"/>
              </a:spcBef>
            </a:pPr>
            <a:r>
              <a:rPr lang="en-US" sz="2743" strike="noStrike" u="none">
                <a:solidFill>
                  <a:srgbClr val="010101"/>
                </a:solidFill>
                <a:latin typeface="Canva Sans Bold"/>
              </a:rPr>
              <a:t>The shop was launched by Mr. Amit Goyal in year 2016. The store is currently owned by Mr. Amit Goyal and managed by his son, Ayush Goyal.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3190033" y="7726445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7" y="0"/>
                </a:lnTo>
                <a:lnTo>
                  <a:pt x="7616557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019157" y="1660752"/>
            <a:ext cx="10003046" cy="7502284"/>
          </a:xfrm>
          <a:custGeom>
            <a:avLst/>
            <a:gdLst/>
            <a:ahLst/>
            <a:cxnLst/>
            <a:rect r="r" b="b" t="t" l="l"/>
            <a:pathLst>
              <a:path h="7502284" w="10003046">
                <a:moveTo>
                  <a:pt x="0" y="0"/>
                </a:moveTo>
                <a:lnTo>
                  <a:pt x="10003046" y="0"/>
                </a:lnTo>
                <a:lnTo>
                  <a:pt x="10003046" y="7502285"/>
                </a:lnTo>
                <a:lnTo>
                  <a:pt x="0" y="75022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98031" y="923925"/>
            <a:ext cx="6184807" cy="991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65"/>
              </a:lnSpc>
            </a:pPr>
            <a:r>
              <a:rPr lang="en-US" sz="5844" spc="572">
                <a:solidFill>
                  <a:srgbClr val="231F20"/>
                </a:solidFill>
                <a:latin typeface="Oswald Bold"/>
              </a:rPr>
              <a:t>INTRODUCTION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0993" y="9601186"/>
            <a:ext cx="1043124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2555" y="2908048"/>
            <a:ext cx="665696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 Bold"/>
              </a:rPr>
              <a:t>The shop from which I have collected the data is Agrawal Soap Works and Kirana Store, which is a Kirana shop based in Morena, Madhya Pradesh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94936" y="7891202"/>
            <a:ext cx="1268693" cy="1211025"/>
          </a:xfrm>
          <a:custGeom>
            <a:avLst/>
            <a:gdLst/>
            <a:ahLst/>
            <a:cxnLst/>
            <a:rect r="r" b="b" t="t" l="l"/>
            <a:pathLst>
              <a:path h="1211025" w="1268693">
                <a:moveTo>
                  <a:pt x="0" y="0"/>
                </a:moveTo>
                <a:lnTo>
                  <a:pt x="1268693" y="0"/>
                </a:lnTo>
                <a:lnTo>
                  <a:pt x="1268693" y="1211025"/>
                </a:lnTo>
                <a:lnTo>
                  <a:pt x="0" y="12110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20933" y="2657887"/>
            <a:ext cx="3474003" cy="647719"/>
            <a:chOff x="0" y="0"/>
            <a:chExt cx="914964" cy="170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14964" cy="170593"/>
            </a:xfrm>
            <a:custGeom>
              <a:avLst/>
              <a:gdLst/>
              <a:ahLst/>
              <a:cxnLst/>
              <a:rect r="r" b="b" t="t" l="l"/>
              <a:pathLst>
                <a:path h="170593" w="914964">
                  <a:moveTo>
                    <a:pt x="85296" y="0"/>
                  </a:moveTo>
                  <a:lnTo>
                    <a:pt x="829667" y="0"/>
                  </a:lnTo>
                  <a:cubicBezTo>
                    <a:pt x="852289" y="0"/>
                    <a:pt x="873985" y="8987"/>
                    <a:pt x="889981" y="24983"/>
                  </a:cubicBezTo>
                  <a:cubicBezTo>
                    <a:pt x="905977" y="40979"/>
                    <a:pt x="914964" y="62674"/>
                    <a:pt x="914964" y="85296"/>
                  </a:cubicBezTo>
                  <a:lnTo>
                    <a:pt x="914964" y="85296"/>
                  </a:lnTo>
                  <a:cubicBezTo>
                    <a:pt x="914964" y="132404"/>
                    <a:pt x="876775" y="170593"/>
                    <a:pt x="829667" y="170593"/>
                  </a:cubicBezTo>
                  <a:lnTo>
                    <a:pt x="85296" y="170593"/>
                  </a:lnTo>
                  <a:cubicBezTo>
                    <a:pt x="38188" y="170593"/>
                    <a:pt x="0" y="132404"/>
                    <a:pt x="0" y="85296"/>
                  </a:cubicBezTo>
                  <a:lnTo>
                    <a:pt x="0" y="85296"/>
                  </a:lnTo>
                  <a:cubicBezTo>
                    <a:pt x="0" y="38188"/>
                    <a:pt x="38188" y="0"/>
                    <a:pt x="85296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039232" y="2657887"/>
            <a:ext cx="3474003" cy="647719"/>
            <a:chOff x="0" y="0"/>
            <a:chExt cx="914964" cy="17059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14964" cy="170593"/>
            </a:xfrm>
            <a:custGeom>
              <a:avLst/>
              <a:gdLst/>
              <a:ahLst/>
              <a:cxnLst/>
              <a:rect r="r" b="b" t="t" l="l"/>
              <a:pathLst>
                <a:path h="170593" w="914964">
                  <a:moveTo>
                    <a:pt x="85296" y="0"/>
                  </a:moveTo>
                  <a:lnTo>
                    <a:pt x="829667" y="0"/>
                  </a:lnTo>
                  <a:cubicBezTo>
                    <a:pt x="852289" y="0"/>
                    <a:pt x="873985" y="8987"/>
                    <a:pt x="889981" y="24983"/>
                  </a:cubicBezTo>
                  <a:cubicBezTo>
                    <a:pt x="905977" y="40979"/>
                    <a:pt x="914964" y="62674"/>
                    <a:pt x="914964" y="85296"/>
                  </a:cubicBezTo>
                  <a:lnTo>
                    <a:pt x="914964" y="85296"/>
                  </a:lnTo>
                  <a:cubicBezTo>
                    <a:pt x="914964" y="132404"/>
                    <a:pt x="876775" y="170593"/>
                    <a:pt x="829667" y="170593"/>
                  </a:cubicBezTo>
                  <a:lnTo>
                    <a:pt x="85296" y="170593"/>
                  </a:lnTo>
                  <a:cubicBezTo>
                    <a:pt x="38188" y="170593"/>
                    <a:pt x="0" y="132404"/>
                    <a:pt x="0" y="85296"/>
                  </a:cubicBezTo>
                  <a:lnTo>
                    <a:pt x="0" y="85296"/>
                  </a:lnTo>
                  <a:cubicBezTo>
                    <a:pt x="0" y="38188"/>
                    <a:pt x="38188" y="0"/>
                    <a:pt x="85296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227659" y="2657887"/>
            <a:ext cx="3474003" cy="647719"/>
            <a:chOff x="0" y="0"/>
            <a:chExt cx="914964" cy="17059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14964" cy="170593"/>
            </a:xfrm>
            <a:custGeom>
              <a:avLst/>
              <a:gdLst/>
              <a:ahLst/>
              <a:cxnLst/>
              <a:rect r="r" b="b" t="t" l="l"/>
              <a:pathLst>
                <a:path h="170593" w="914964">
                  <a:moveTo>
                    <a:pt x="85296" y="0"/>
                  </a:moveTo>
                  <a:lnTo>
                    <a:pt x="829667" y="0"/>
                  </a:lnTo>
                  <a:cubicBezTo>
                    <a:pt x="852289" y="0"/>
                    <a:pt x="873985" y="8987"/>
                    <a:pt x="889981" y="24983"/>
                  </a:cubicBezTo>
                  <a:cubicBezTo>
                    <a:pt x="905977" y="40979"/>
                    <a:pt x="914964" y="62674"/>
                    <a:pt x="914964" y="85296"/>
                  </a:cubicBezTo>
                  <a:lnTo>
                    <a:pt x="914964" y="85296"/>
                  </a:lnTo>
                  <a:cubicBezTo>
                    <a:pt x="914964" y="132404"/>
                    <a:pt x="876775" y="170593"/>
                    <a:pt x="829667" y="170593"/>
                  </a:cubicBezTo>
                  <a:lnTo>
                    <a:pt x="85296" y="170593"/>
                  </a:lnTo>
                  <a:cubicBezTo>
                    <a:pt x="38188" y="170593"/>
                    <a:pt x="0" y="132404"/>
                    <a:pt x="0" y="85296"/>
                  </a:cubicBezTo>
                  <a:lnTo>
                    <a:pt x="0" y="85296"/>
                  </a:lnTo>
                  <a:cubicBezTo>
                    <a:pt x="0" y="38188"/>
                    <a:pt x="38188" y="0"/>
                    <a:pt x="85296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3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479722" y="-4833750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4176364">
            <a:off x="-4105129" y="653023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477507" y="5244107"/>
            <a:ext cx="12096665" cy="4633970"/>
          </a:xfrm>
          <a:custGeom>
            <a:avLst/>
            <a:gdLst/>
            <a:ahLst/>
            <a:cxnLst/>
            <a:rect r="r" b="b" t="t" l="l"/>
            <a:pathLst>
              <a:path h="4633970" w="12096665">
                <a:moveTo>
                  <a:pt x="0" y="0"/>
                </a:moveTo>
                <a:lnTo>
                  <a:pt x="12096665" y="0"/>
                </a:lnTo>
                <a:lnTo>
                  <a:pt x="12096665" y="4633969"/>
                </a:lnTo>
                <a:lnTo>
                  <a:pt x="0" y="46339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8788" r="0" b="-38788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563392" y="989022"/>
            <a:ext cx="11161215" cy="99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65"/>
              </a:lnSpc>
              <a:spcBef>
                <a:spcPct val="0"/>
              </a:spcBef>
            </a:pPr>
            <a:r>
              <a:rPr lang="en-US" sz="5844" spc="572" strike="noStrike" u="none">
                <a:solidFill>
                  <a:srgbClr val="231F20"/>
                </a:solidFill>
                <a:latin typeface="Oswald Bold"/>
              </a:rPr>
              <a:t>PURPOSE OF CASE STUDY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9826" y="3611645"/>
            <a:ext cx="5336217" cy="95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77"/>
              </a:lnSpc>
              <a:spcBef>
                <a:spcPct val="0"/>
              </a:spcBef>
            </a:pPr>
            <a:r>
              <a:rPr lang="en-US" sz="2810" spc="275">
                <a:solidFill>
                  <a:srgbClr val="231F20"/>
                </a:solidFill>
                <a:latin typeface="DM Sans"/>
              </a:rPr>
              <a:t>To Find the customers loyalty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37217" y="3611645"/>
            <a:ext cx="6254887" cy="95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77"/>
              </a:lnSpc>
              <a:spcBef>
                <a:spcPct val="0"/>
              </a:spcBef>
            </a:pPr>
            <a:r>
              <a:rPr lang="en-US" sz="2810" spc="275">
                <a:solidFill>
                  <a:srgbClr val="231F20"/>
                </a:solidFill>
                <a:latin typeface="DM Sans"/>
              </a:rPr>
              <a:t>To identify Best Selling product among all.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263629" y="3611645"/>
            <a:ext cx="5231423" cy="95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77"/>
              </a:lnSpc>
              <a:spcBef>
                <a:spcPct val="0"/>
              </a:spcBef>
            </a:pPr>
            <a:r>
              <a:rPr lang="en-US" sz="2810" spc="275">
                <a:solidFill>
                  <a:srgbClr val="231F20"/>
                </a:solidFill>
                <a:latin typeface="DM Sans"/>
              </a:rPr>
              <a:t>To Identify best selling category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5874" y="9601186"/>
            <a:ext cx="1053360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2136924"/>
            <a:chOff x="0" y="0"/>
            <a:chExt cx="4816593" cy="5628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562811"/>
            </a:xfrm>
            <a:custGeom>
              <a:avLst/>
              <a:gdLst/>
              <a:ahLst/>
              <a:cxnLst/>
              <a:rect r="r" b="b" t="t" l="l"/>
              <a:pathLst>
                <a:path h="56281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62811"/>
                  </a:lnTo>
                  <a:lnTo>
                    <a:pt x="0" y="562811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009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239"/>
                </a:lnSpc>
              </a:pPr>
              <a:r>
                <a:rPr lang="en-US" sz="4799">
                  <a:solidFill>
                    <a:srgbClr val="FFFFFF"/>
                  </a:solidFill>
                  <a:latin typeface="Canva Sans Bold"/>
                </a:rPr>
                <a:t>Data collection and cleaning</a:t>
              </a:r>
              <a:r>
                <a:rPr lang="en-US" sz="4799">
                  <a:solidFill>
                    <a:srgbClr val="FFFFFF"/>
                  </a:solidFill>
                  <a:latin typeface="Canva Sans"/>
                </a:rPr>
                <a:t> 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2449352"/>
            <a:ext cx="4473739" cy="659398"/>
            <a:chOff x="0" y="0"/>
            <a:chExt cx="1178269" cy="1736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8269" cy="173669"/>
            </a:xfrm>
            <a:custGeom>
              <a:avLst/>
              <a:gdLst/>
              <a:ahLst/>
              <a:cxnLst/>
              <a:rect r="r" b="b" t="t" l="l"/>
              <a:pathLst>
                <a:path h="173669" w="1178269">
                  <a:moveTo>
                    <a:pt x="0" y="0"/>
                  </a:moveTo>
                  <a:lnTo>
                    <a:pt x="1178269" y="0"/>
                  </a:lnTo>
                  <a:lnTo>
                    <a:pt x="1178269" y="173669"/>
                  </a:lnTo>
                  <a:lnTo>
                    <a:pt x="0" y="173669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178269" cy="230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Canva Sans Bold"/>
                </a:rPr>
                <a:t>Data collection 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288570" y="2381527"/>
            <a:ext cx="10691610" cy="3057117"/>
            <a:chOff x="0" y="0"/>
            <a:chExt cx="2064724" cy="5903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64724" cy="590379"/>
            </a:xfrm>
            <a:custGeom>
              <a:avLst/>
              <a:gdLst/>
              <a:ahLst/>
              <a:cxnLst/>
              <a:rect r="r" b="b" t="t" l="l"/>
              <a:pathLst>
                <a:path h="590379" w="2064724">
                  <a:moveTo>
                    <a:pt x="0" y="0"/>
                  </a:moveTo>
                  <a:lnTo>
                    <a:pt x="2064724" y="0"/>
                  </a:lnTo>
                  <a:lnTo>
                    <a:pt x="2064724" y="590379"/>
                  </a:lnTo>
                  <a:lnTo>
                    <a:pt x="0" y="5903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2064724" cy="609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368073" y="5686294"/>
            <a:ext cx="4473739" cy="659398"/>
            <a:chOff x="0" y="0"/>
            <a:chExt cx="1178269" cy="17366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78269" cy="173669"/>
            </a:xfrm>
            <a:custGeom>
              <a:avLst/>
              <a:gdLst/>
              <a:ahLst/>
              <a:cxnLst/>
              <a:rect r="r" b="b" t="t" l="l"/>
              <a:pathLst>
                <a:path h="173669" w="1178269">
                  <a:moveTo>
                    <a:pt x="0" y="0"/>
                  </a:moveTo>
                  <a:lnTo>
                    <a:pt x="1178269" y="0"/>
                  </a:lnTo>
                  <a:lnTo>
                    <a:pt x="1178269" y="173669"/>
                  </a:lnTo>
                  <a:lnTo>
                    <a:pt x="0" y="173669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178269" cy="230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Canva Sans Bold"/>
                </a:rPr>
                <a:t>Cleaning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32710" y="6839850"/>
            <a:ext cx="7608942" cy="2808103"/>
            <a:chOff x="0" y="0"/>
            <a:chExt cx="1469410" cy="5422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69411" cy="542290"/>
            </a:xfrm>
            <a:custGeom>
              <a:avLst/>
              <a:gdLst/>
              <a:ahLst/>
              <a:cxnLst/>
              <a:rect r="r" b="b" t="t" l="l"/>
              <a:pathLst>
                <a:path h="542290" w="1469411">
                  <a:moveTo>
                    <a:pt x="0" y="0"/>
                  </a:moveTo>
                  <a:lnTo>
                    <a:pt x="1469411" y="0"/>
                  </a:lnTo>
                  <a:lnTo>
                    <a:pt x="1469411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469410" cy="561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949920" y="3195293"/>
            <a:ext cx="5746462" cy="3267577"/>
          </a:xfrm>
          <a:custGeom>
            <a:avLst/>
            <a:gdLst/>
            <a:ahLst/>
            <a:cxnLst/>
            <a:rect r="r" b="b" t="t" l="l"/>
            <a:pathLst>
              <a:path h="3267577" w="5746462">
                <a:moveTo>
                  <a:pt x="0" y="0"/>
                </a:moveTo>
                <a:lnTo>
                  <a:pt x="5746462" y="0"/>
                </a:lnTo>
                <a:lnTo>
                  <a:pt x="5746462" y="3267577"/>
                </a:lnTo>
                <a:lnTo>
                  <a:pt x="0" y="32675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886" r="-42255" b="-7886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587085" y="6567645"/>
            <a:ext cx="9032656" cy="3352515"/>
          </a:xfrm>
          <a:custGeom>
            <a:avLst/>
            <a:gdLst/>
            <a:ahLst/>
            <a:cxnLst/>
            <a:rect r="r" b="b" t="t" l="l"/>
            <a:pathLst>
              <a:path h="3352515" w="9032656">
                <a:moveTo>
                  <a:pt x="0" y="0"/>
                </a:moveTo>
                <a:lnTo>
                  <a:pt x="9032655" y="0"/>
                </a:lnTo>
                <a:lnTo>
                  <a:pt x="9032655" y="3352515"/>
                </a:lnTo>
                <a:lnTo>
                  <a:pt x="0" y="33525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184" r="-3990" b="-7184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7981212" y="2817503"/>
            <a:ext cx="9278088" cy="2140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339"/>
              </a:lnSpc>
              <a:spcBef>
                <a:spcPct val="0"/>
              </a:spcBef>
            </a:pP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To collecte the data I visit to the store on the regular basis in the month of febraury 2024</a:t>
            </a:r>
          </a:p>
          <a:p>
            <a:pPr algn="just" marL="0" indent="0" lvl="0">
              <a:lnSpc>
                <a:spcPts val="4339"/>
              </a:lnSpc>
              <a:spcBef>
                <a:spcPct val="0"/>
              </a:spcBef>
            </a:pP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Data collected for the analysis was primary and very raw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7117714"/>
            <a:ext cx="7031293" cy="2140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339"/>
              </a:lnSpc>
              <a:spcBef>
                <a:spcPct val="0"/>
              </a:spcBef>
            </a:pP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Hence to Consolidated and clean the data Google Sheets/Excel was used for data cleaning and future analysis.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29225" y="9601186"/>
            <a:ext cx="1046659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23518" y="2328943"/>
            <a:ext cx="7421724" cy="4547526"/>
          </a:xfrm>
          <a:custGeom>
            <a:avLst/>
            <a:gdLst/>
            <a:ahLst/>
            <a:cxnLst/>
            <a:rect r="r" b="b" t="t" l="l"/>
            <a:pathLst>
              <a:path h="4547526" w="7421724">
                <a:moveTo>
                  <a:pt x="0" y="0"/>
                </a:moveTo>
                <a:lnTo>
                  <a:pt x="7421723" y="0"/>
                </a:lnTo>
                <a:lnTo>
                  <a:pt x="7421723" y="4547526"/>
                </a:lnTo>
                <a:lnTo>
                  <a:pt x="0" y="45475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81" t="0" r="-681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38888" y="2857363"/>
            <a:ext cx="7194113" cy="4329790"/>
          </a:xfrm>
          <a:custGeom>
            <a:avLst/>
            <a:gdLst/>
            <a:ahLst/>
            <a:cxnLst/>
            <a:rect r="r" b="b" t="t" l="l"/>
            <a:pathLst>
              <a:path h="4329790" w="7194113">
                <a:moveTo>
                  <a:pt x="0" y="0"/>
                </a:moveTo>
                <a:lnTo>
                  <a:pt x="7194113" y="0"/>
                </a:lnTo>
                <a:lnTo>
                  <a:pt x="7194113" y="4329791"/>
                </a:lnTo>
                <a:lnTo>
                  <a:pt x="0" y="43297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64078" y="789199"/>
            <a:ext cx="12318879" cy="863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99"/>
              </a:lnSpc>
              <a:spcBef>
                <a:spcPct val="0"/>
              </a:spcBef>
            </a:pPr>
            <a:r>
              <a:rPr lang="en-US" sz="5144" spc="504" strike="noStrike" u="none">
                <a:solidFill>
                  <a:srgbClr val="231F20"/>
                </a:solidFill>
                <a:latin typeface="Oswald Bold"/>
              </a:rPr>
              <a:t>ANALYSIS WITH RESPECT TO PROBLEM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8951" y="7524894"/>
            <a:ext cx="15549871" cy="204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231F20"/>
                </a:solidFill>
                <a:latin typeface="Canva Sans"/>
              </a:rPr>
              <a:t>The above figure shows the percentage of different customer segments that visited the store in</a:t>
            </a:r>
          </a:p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231F20"/>
                </a:solidFill>
                <a:latin typeface="Canva Sans"/>
              </a:rPr>
              <a:t>February. It is evident that most customers are loyal, some are potential customers (meaning</a:t>
            </a:r>
          </a:p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231F20"/>
                </a:solidFill>
                <a:latin typeface="Canva Sans"/>
              </a:rPr>
              <a:t>they depend on a small number of products from the store), a small percentage of regular</a:t>
            </a:r>
          </a:p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231F20"/>
                </a:solidFill>
                <a:latin typeface="Canva Sans"/>
              </a:rPr>
              <a:t>customers (meaning they visit occasionally but not frequently), and a very small percentage of</a:t>
            </a:r>
          </a:p>
          <a:p>
            <a:pPr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231F20"/>
                </a:solidFill>
                <a:latin typeface="Canva Sans"/>
              </a:rPr>
              <a:t>at-risk customers (meaning they visit occasionally, maybe once a week or twice a fortnight)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1566" y="9601186"/>
            <a:ext cx="1061976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3543" y="2049226"/>
            <a:ext cx="4349519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Canva Sans Bold"/>
              </a:rPr>
              <a:t>1. </a:t>
            </a: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Customer loyalty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25999" y="1618595"/>
            <a:ext cx="8355914" cy="4699543"/>
          </a:xfrm>
          <a:custGeom>
            <a:avLst/>
            <a:gdLst/>
            <a:ahLst/>
            <a:cxnLst/>
            <a:rect r="r" b="b" t="t" l="l"/>
            <a:pathLst>
              <a:path h="4699543" w="8355914">
                <a:moveTo>
                  <a:pt x="0" y="0"/>
                </a:moveTo>
                <a:lnTo>
                  <a:pt x="8355915" y="0"/>
                </a:lnTo>
                <a:lnTo>
                  <a:pt x="8355915" y="4699543"/>
                </a:lnTo>
                <a:lnTo>
                  <a:pt x="0" y="46995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67515" y="1756951"/>
            <a:ext cx="5096428" cy="4561187"/>
          </a:xfrm>
          <a:custGeom>
            <a:avLst/>
            <a:gdLst/>
            <a:ahLst/>
            <a:cxnLst/>
            <a:rect r="r" b="b" t="t" l="l"/>
            <a:pathLst>
              <a:path h="4561187" w="5096428">
                <a:moveTo>
                  <a:pt x="0" y="0"/>
                </a:moveTo>
                <a:lnTo>
                  <a:pt x="5096428" y="0"/>
                </a:lnTo>
                <a:lnTo>
                  <a:pt x="5096428" y="4561187"/>
                </a:lnTo>
                <a:lnTo>
                  <a:pt x="0" y="45611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498723" y="6552336"/>
            <a:ext cx="4135657" cy="694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2"/>
              </a:lnSpc>
            </a:pPr>
            <a:r>
              <a:rPr lang="en-US" sz="4081" spc="399">
                <a:solidFill>
                  <a:srgbClr val="FDFBFB"/>
                </a:solidFill>
                <a:latin typeface="DM Sans Bold"/>
              </a:rPr>
              <a:t>CUSTOMERS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5999" y="981075"/>
            <a:ext cx="5061198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2. Count of categories sale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65024" y="7465575"/>
            <a:ext cx="15118139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 strike="noStrike" u="none">
                <a:solidFill>
                  <a:srgbClr val="000000"/>
                </a:solidFill>
                <a:latin typeface="Canva Sans"/>
              </a:rPr>
              <a:t>The question raises an issue that owners of retail firms frequently deal with knowing client</a:t>
            </a:r>
          </a:p>
          <a:p>
            <a:pPr algn="just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 strike="noStrike" u="none">
                <a:solidFill>
                  <a:srgbClr val="000000"/>
                </a:solidFill>
                <a:latin typeface="Canva Sans"/>
              </a:rPr>
              <a:t>preferences by category is essential to efficient inventory control. Owners can avoid</a:t>
            </a:r>
          </a:p>
          <a:p>
            <a:pPr algn="just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 strike="noStrike" u="none">
                <a:solidFill>
                  <a:srgbClr val="000000"/>
                </a:solidFill>
                <a:latin typeface="Canva Sans"/>
              </a:rPr>
              <a:t>overstocking or understocking by evaluating which categories sale better and which are less</a:t>
            </a:r>
          </a:p>
          <a:p>
            <a:pPr algn="just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 strike="noStrike" u="none">
                <a:solidFill>
                  <a:srgbClr val="000000"/>
                </a:solidFill>
                <a:latin typeface="Canva Sans"/>
              </a:rPr>
              <a:t>popular and then optimizing their inventory accordingly.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4763" y="9601186"/>
            <a:ext cx="1015582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55322" y="1890807"/>
            <a:ext cx="13084230" cy="4252375"/>
          </a:xfrm>
          <a:custGeom>
            <a:avLst/>
            <a:gdLst/>
            <a:ahLst/>
            <a:cxnLst/>
            <a:rect r="r" b="b" t="t" l="l"/>
            <a:pathLst>
              <a:path h="4252375" w="13084230">
                <a:moveTo>
                  <a:pt x="0" y="0"/>
                </a:moveTo>
                <a:lnTo>
                  <a:pt x="13084230" y="0"/>
                </a:lnTo>
                <a:lnTo>
                  <a:pt x="13084230" y="4252374"/>
                </a:lnTo>
                <a:lnTo>
                  <a:pt x="0" y="42523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498723" y="6552336"/>
            <a:ext cx="4135657" cy="694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2"/>
              </a:lnSpc>
            </a:pPr>
            <a:r>
              <a:rPr lang="en-US" sz="4081" spc="399">
                <a:solidFill>
                  <a:srgbClr val="FDFBFB"/>
                </a:solidFill>
                <a:latin typeface="DM Sans Bold"/>
              </a:rPr>
              <a:t>CUSTOMERS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3577" y="724217"/>
            <a:ext cx="5300514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339"/>
              </a:lnSpc>
              <a:spcBef>
                <a:spcPct val="0"/>
              </a:spcBef>
            </a:pPr>
            <a:r>
              <a:rPr lang="en-US" sz="3099" strike="noStrike" u="none">
                <a:solidFill>
                  <a:srgbClr val="000000"/>
                </a:solidFill>
                <a:latin typeface="Canva Sans Bold"/>
              </a:rPr>
              <a:t>3. Count of products Sale: -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28509" y="6609486"/>
            <a:ext cx="9353983" cy="2886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Canva Sans Bold"/>
              </a:rPr>
              <a:t>Product-Centric Inventory Management:</a:t>
            </a:r>
          </a:p>
          <a:p>
            <a:pPr algn="just">
              <a:lnSpc>
                <a:spcPts val="2859"/>
              </a:lnSpc>
              <a:spcBef>
                <a:spcPct val="0"/>
              </a:spcBef>
            </a:pPr>
          </a:p>
          <a:p>
            <a:pPr algn="just" marL="474979" indent="-237490" lvl="1">
              <a:lnSpc>
                <a:spcPts val="285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anva Sans"/>
              </a:rPr>
              <a:t>Understanding product preferences and sales trends by category is vital for tailoring inventory </a:t>
            </a:r>
            <a:r>
              <a:rPr lang="en-US" sz="2199">
                <a:solidFill>
                  <a:srgbClr val="000000"/>
                </a:solidFill>
                <a:latin typeface="Canva Sans"/>
              </a:rPr>
              <a:t>levels to meet demand accurately.</a:t>
            </a:r>
          </a:p>
          <a:p>
            <a:pPr algn="just">
              <a:lnSpc>
                <a:spcPts val="2859"/>
              </a:lnSpc>
              <a:spcBef>
                <a:spcPct val="0"/>
              </a:spcBef>
            </a:pPr>
          </a:p>
          <a:p>
            <a:pPr algn="just" marL="474979" indent="-237490" lvl="1">
              <a:lnSpc>
                <a:spcPts val="285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anva Sans"/>
              </a:rPr>
              <a:t>By identifying high-selling Products, owner can ensure adequate stock levels to prevent </a:t>
            </a:r>
            <a:r>
              <a:rPr lang="en-US" sz="2199">
                <a:solidFill>
                  <a:srgbClr val="000000"/>
                </a:solidFill>
                <a:latin typeface="Canva Sans"/>
              </a:rPr>
              <a:t>stockouts and enhance customer satisfaction.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7458" y="9601186"/>
            <a:ext cx="1050194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7863">
            <a:off x="-571305" y="6150994"/>
            <a:ext cx="21273218" cy="9128145"/>
          </a:xfrm>
          <a:custGeom>
            <a:avLst/>
            <a:gdLst/>
            <a:ahLst/>
            <a:cxnLst/>
            <a:rect r="r" b="b" t="t" l="l"/>
            <a:pathLst>
              <a:path h="9128145" w="21273218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85510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827759" y="4016965"/>
            <a:ext cx="4185773" cy="6032805"/>
            <a:chOff x="0" y="0"/>
            <a:chExt cx="1302309" cy="187697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02309" cy="1876971"/>
            </a:xfrm>
            <a:custGeom>
              <a:avLst/>
              <a:gdLst/>
              <a:ahLst/>
              <a:cxnLst/>
              <a:rect r="r" b="b" t="t" l="l"/>
              <a:pathLst>
                <a:path h="1876971" w="1302309">
                  <a:moveTo>
                    <a:pt x="0" y="0"/>
                  </a:moveTo>
                  <a:lnTo>
                    <a:pt x="1302309" y="0"/>
                  </a:lnTo>
                  <a:lnTo>
                    <a:pt x="1302309" y="1876971"/>
                  </a:lnTo>
                  <a:lnTo>
                    <a:pt x="0" y="1876971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302309" cy="19341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Aata (flour) is the best sold product in the shop, with 29 customers purchasing it. It belongs to the flour category and generates the most profit for the shop.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080191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1" y="0"/>
                </a:lnTo>
                <a:lnTo>
                  <a:pt x="4128021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028780" y="4012637"/>
            <a:ext cx="4472327" cy="6037133"/>
            <a:chOff x="0" y="0"/>
            <a:chExt cx="1391464" cy="18783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1464" cy="1878318"/>
            </a:xfrm>
            <a:custGeom>
              <a:avLst/>
              <a:gdLst/>
              <a:ahLst/>
              <a:cxnLst/>
              <a:rect r="r" b="b" t="t" l="l"/>
              <a:pathLst>
                <a:path h="1878318" w="1391464">
                  <a:moveTo>
                    <a:pt x="0" y="0"/>
                  </a:moveTo>
                  <a:lnTo>
                    <a:pt x="1391464" y="0"/>
                  </a:lnTo>
                  <a:lnTo>
                    <a:pt x="1391464" y="1878318"/>
                  </a:lnTo>
                  <a:lnTo>
                    <a:pt x="0" y="1878318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391464" cy="19354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Snacks and beverages are the most sold category in the shop, indicating that these products have the highest demand among customers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274468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2574589" y="4012637"/>
            <a:ext cx="4215793" cy="6037133"/>
            <a:chOff x="0" y="0"/>
            <a:chExt cx="1311649" cy="18783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11649" cy="1878318"/>
            </a:xfrm>
            <a:custGeom>
              <a:avLst/>
              <a:gdLst/>
              <a:ahLst/>
              <a:cxnLst/>
              <a:rect r="r" b="b" t="t" l="l"/>
              <a:pathLst>
                <a:path h="1878318" w="1311649">
                  <a:moveTo>
                    <a:pt x="0" y="0"/>
                  </a:moveTo>
                  <a:lnTo>
                    <a:pt x="1311649" y="0"/>
                  </a:lnTo>
                  <a:lnTo>
                    <a:pt x="1311649" y="1878318"/>
                  </a:lnTo>
                  <a:lnTo>
                    <a:pt x="0" y="1878318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311649" cy="19354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569179" y="2157651"/>
            <a:ext cx="2123999" cy="1717770"/>
          </a:xfrm>
          <a:custGeom>
            <a:avLst/>
            <a:gdLst/>
            <a:ahLst/>
            <a:cxnLst/>
            <a:rect r="r" b="b" t="t" l="l"/>
            <a:pathLst>
              <a:path h="1717770" w="2123999">
                <a:moveTo>
                  <a:pt x="0" y="0"/>
                </a:moveTo>
                <a:lnTo>
                  <a:pt x="2123999" y="0"/>
                </a:lnTo>
                <a:lnTo>
                  <a:pt x="2123999" y="1717770"/>
                </a:lnTo>
                <a:lnTo>
                  <a:pt x="0" y="17177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918814" y="2010105"/>
            <a:ext cx="1865316" cy="1865316"/>
          </a:xfrm>
          <a:custGeom>
            <a:avLst/>
            <a:gdLst/>
            <a:ahLst/>
            <a:cxnLst/>
            <a:rect r="r" b="b" t="t" l="l"/>
            <a:pathLst>
              <a:path h="1865316" w="1865316">
                <a:moveTo>
                  <a:pt x="0" y="0"/>
                </a:moveTo>
                <a:lnTo>
                  <a:pt x="1865315" y="0"/>
                </a:lnTo>
                <a:lnTo>
                  <a:pt x="1865315" y="1865316"/>
                </a:lnTo>
                <a:lnTo>
                  <a:pt x="0" y="18653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816986" y="2010105"/>
            <a:ext cx="2134725" cy="1740155"/>
          </a:xfrm>
          <a:custGeom>
            <a:avLst/>
            <a:gdLst/>
            <a:ahLst/>
            <a:cxnLst/>
            <a:rect r="r" b="b" t="t" l="l"/>
            <a:pathLst>
              <a:path h="1740155" w="2134725">
                <a:moveTo>
                  <a:pt x="0" y="0"/>
                </a:moveTo>
                <a:lnTo>
                  <a:pt x="2134725" y="0"/>
                </a:lnTo>
                <a:lnTo>
                  <a:pt x="2134725" y="1740155"/>
                </a:lnTo>
                <a:lnTo>
                  <a:pt x="0" y="17401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660041" y="4926833"/>
            <a:ext cx="4130341" cy="4860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9897" indent="-239949" lvl="1">
              <a:lnSpc>
                <a:spcPts val="3067"/>
              </a:lnSpc>
              <a:buFont typeface="Arial"/>
              <a:buChar char="•"/>
            </a:pPr>
            <a:r>
              <a:rPr lang="en-US" sz="2222" spc="217">
                <a:solidFill>
                  <a:srgbClr val="FFFBFB"/>
                </a:solidFill>
                <a:latin typeface="DM Sans"/>
              </a:rPr>
              <a:t>62.5% are loyal customer 22.5% are potential, 10% are regular &amp; 5% are at risk</a:t>
            </a:r>
          </a:p>
          <a:p>
            <a:pPr algn="l">
              <a:lnSpc>
                <a:spcPts val="3067"/>
              </a:lnSpc>
            </a:pPr>
          </a:p>
          <a:p>
            <a:pPr algn="l" marL="479897" indent="-239949" lvl="1">
              <a:lnSpc>
                <a:spcPts val="3067"/>
              </a:lnSpc>
              <a:buFont typeface="Arial"/>
              <a:buChar char="•"/>
            </a:pPr>
            <a:r>
              <a:rPr lang="en-US" sz="2222" spc="217">
                <a:solidFill>
                  <a:srgbClr val="FFFBFB"/>
                </a:solidFill>
                <a:latin typeface="DM Sans"/>
              </a:rPr>
              <a:t>Meena and Anil are most frequent visitors (6 times)</a:t>
            </a:r>
          </a:p>
          <a:p>
            <a:pPr algn="l" marL="479897" indent="-239949" lvl="1">
              <a:lnSpc>
                <a:spcPts val="3067"/>
              </a:lnSpc>
              <a:buFont typeface="Arial"/>
              <a:buChar char="•"/>
            </a:pPr>
            <a:r>
              <a:rPr lang="en-US" sz="2222" spc="217">
                <a:solidFill>
                  <a:srgbClr val="FFFBFB"/>
                </a:solidFill>
                <a:latin typeface="DM Sans"/>
              </a:rPr>
              <a:t>Followed by Sanjay, Krishna &amp; Ritu (5 times)</a:t>
            </a:r>
          </a:p>
          <a:p>
            <a:pPr algn="l">
              <a:lnSpc>
                <a:spcPts val="2377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3287995" y="4332086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Canva Sans Bold"/>
                <a:ea typeface="Canva Sans Bold"/>
              </a:rPr>
              <a:t>INSIGHT N°1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557877" y="4332086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Canva Sans Bold"/>
                <a:ea typeface="Canva Sans Bold"/>
              </a:rPr>
              <a:t>INSIGHT N°2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396902" y="4332086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Canva Sans Bold"/>
                <a:ea typeface="Canva Sans Bold"/>
              </a:rPr>
              <a:t>INSIGHT N°3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677421" y="942975"/>
            <a:ext cx="6933158" cy="863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99"/>
              </a:lnSpc>
              <a:spcBef>
                <a:spcPct val="0"/>
              </a:spcBef>
            </a:pPr>
            <a:r>
              <a:rPr lang="en-US" sz="5144" spc="504" strike="noStrike" u="none">
                <a:solidFill>
                  <a:srgbClr val="231F20"/>
                </a:solidFill>
                <a:latin typeface="Oswald Bold"/>
              </a:rPr>
              <a:t>IMPORTANT INSIGHTS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22045" y="9601186"/>
            <a:ext cx="1061019" cy="44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>
                <a:solidFill>
                  <a:srgbClr val="231F20"/>
                </a:solidFill>
                <a:latin typeface="Canva Sans Bold"/>
              </a:rPr>
              <a:t>Page 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DAGGC8lGP_M</dc:identifier>
  <dcterms:modified xsi:type="dcterms:W3CDTF">2011-08-01T06:04:30Z</dcterms:modified>
  <cp:revision>1</cp:revision>
  <dc:title>Business</dc:title>
</cp:coreProperties>
</file>

<file path=docProps/thumbnail.jpeg>
</file>